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Diekmann" initials="JD" lastIdx="1" clrIdx="0">
    <p:extLst>
      <p:ext uri="{19B8F6BF-5375-455C-9EA6-DF929625EA0E}">
        <p15:presenceInfo xmlns:p15="http://schemas.microsoft.com/office/powerpoint/2012/main" userId="Jan Diekman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9:02:53.390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CB8D05-746F-42B8-A2E4-475FF4EBE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B03112-3CAE-4646-BBCB-51B0F36CD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4A35E5-9630-46B0-ACC5-23457AC96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7BA6C0-7019-47AB-BDD6-88E262BFE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CE50E0-9E4C-447C-BBC9-B7CAB162F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3575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9166A6-424B-4341-8919-5B401C38C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605CF-635F-470A-9932-A24062201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3C9184-DC3A-47BE-8D8E-65786550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08EB46-4970-441C-9994-06329AF7C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9CFC72-9CA2-4D40-B7B8-DC2075D2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628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F9D01D4-EE66-4DB8-A2D8-2C188A262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726EB20-510B-4A1F-89F1-AADEAFDD8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2FBD7A-B9EF-4028-8A2B-F330F2054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DCE613-87A6-463A-BF2B-71144CDFB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800B5C-F2D5-49FB-93A3-79C5F793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53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C10CE0-4B71-41E9-9AC8-4C091969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860756-CC38-4D28-BD20-8885AB2AA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5D82D6-1F3B-47B2-ACBD-7B4AD1104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62C7AD-BC5D-444B-845D-354B03E0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7844BB-6153-447A-A919-FDC0262E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634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824BB7-76F0-4097-B5EB-F95AA2BE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02D463-8BE4-432B-8C17-298BDD9C5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1EAE06-D75B-4359-9219-51773A9FD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0D1A12-DDEF-45D1-AE7B-6D70DBEFC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F895DF-EB9C-415A-93E4-9F294073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983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57E46-8C30-4361-9810-50B6893C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7CF27A-5757-43D4-95E5-1F1D81184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49627D-04BF-4ACE-9E84-44E24E355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C755CF3-E040-4980-89E5-7FC9729E2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47D7DC-7D0B-4FF2-906A-B6C24520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274316-66A3-44B5-AB1F-6A2A82180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286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D66D9C-D5AA-4C65-9055-EF9BE364C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DC7F4F1-86C9-4230-B4EF-49354AD69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C9E2E8-BFFD-45E6-A9CE-9C482DCE4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DFCECFC-7053-4E83-996C-B8BAB425F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7CC0522-C5DC-4907-8D7C-1AE366EAD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991D5A-0681-480A-9615-0AEA59687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C065154-B85B-4819-BDC5-65C1F567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588B4F-F40A-4A38-8367-1544E1B7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619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FD8946-7FCC-4AEC-BA1C-67B02B10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9446FD-C7D0-4926-A2C3-DAFC02669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EE39C4C-A2DA-41DC-AC9D-97C56570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1BFFBB5-7276-4763-94C1-BE87C43B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97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518A1D-6AA5-4FF0-98EB-2BAB25B05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97051F-3969-4A6D-8221-456C00A48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983680-98CF-43E1-AE4C-F1B7C8DF2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25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EBDE79-515E-43D8-9CF7-12678CA5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BC1264-9302-47D5-9EB4-35C08B214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0367B5-6778-48F3-9553-DD2D70EB5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25DE0E-F052-4573-AF7C-A5C64FDA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2E178D-6226-4BDC-86FF-81332D098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7D7D97-3338-43F4-911E-B6A89B56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84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71991C-C0B2-4F8A-987E-15E40B39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7087D44-502C-4DBA-B767-9096CFDC5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717AFE-1563-4614-8EFE-7FD1A9890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650E97-6E9C-472A-80A2-761125461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5903A1-BC06-4546-ABA4-E10C42689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CBA3A0-1592-40E7-A68E-723470C9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68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B376D70-704F-429A-A3EA-10B6362DC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776B068-1C93-4DBD-961D-FEDD7ED3E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E95DB2-F963-4745-9748-15CFF23D3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FE01F-35AF-433D-898E-A04D9840C4E5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818DC1-9B13-4D13-8C2A-5F269C663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39946F-D06D-495A-91A5-55DE24502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968EA-17F0-4694-BE80-92036D8EC3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092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comments" Target="../comments/comment1.xml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2896D-EF82-451E-B2E9-AC1545AEB1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Erneuerbare Energien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339E20-3340-4D73-A98E-A443E4650B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Synchronisation bei zeitabhängigen Leistungen</a:t>
            </a:r>
          </a:p>
        </p:txBody>
      </p:sp>
    </p:spTree>
    <p:extLst>
      <p:ext uri="{BB962C8B-B14F-4D97-AF65-F5344CB8AC3E}">
        <p14:creationId xmlns:p14="http://schemas.microsoft.com/office/powerpoint/2010/main" val="25929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370F5-178E-4CD5-B881-DDF460817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BDE773-C6A3-4C18-9630-1D97389D0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Ziel der Untersuchung: </a:t>
            </a:r>
          </a:p>
          <a:p>
            <a:pPr lvl="1"/>
            <a:r>
              <a:rPr lang="de-DE" dirty="0"/>
              <a:t>Effekte zeitlich veränderlicher Leistungen</a:t>
            </a:r>
          </a:p>
          <a:p>
            <a:pPr lvl="0"/>
            <a:r>
              <a:rPr lang="de-DE" dirty="0"/>
              <a:t>Desynchronisation?</a:t>
            </a:r>
          </a:p>
          <a:p>
            <a:pPr lvl="0"/>
            <a:r>
              <a:rPr lang="de-DE" dirty="0"/>
              <a:t>erneute Synchronisation?</a:t>
            </a:r>
          </a:p>
          <a:p>
            <a:pPr lvl="0"/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Kuramoto</a:t>
            </a:r>
            <a:r>
              <a:rPr lang="de-DE" dirty="0"/>
              <a:t>-Gleichung mit zeitabhängigen Leistungen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619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BE7B1-6410-4F81-B151-53FB8D9F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Erweitertes </a:t>
            </a:r>
            <a:r>
              <a:rPr lang="de-DE" dirty="0" err="1"/>
              <a:t>Kuramoto</a:t>
            </a:r>
            <a:r>
              <a:rPr lang="de-DE" dirty="0"/>
              <a:t>-Modell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E20941D-3575-48BF-9257-6C6AA33FE6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endParaRPr lang="de-DE" dirty="0"/>
              </a:p>
              <a:p>
                <a:pPr lvl="0"/>
                <a:endParaRPr lang="de-DE" dirty="0"/>
              </a:p>
              <a:p>
                <a:pPr lvl="0"/>
                <a:endParaRPr lang="de-DE"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de-DE" dirty="0"/>
              </a:p>
              <a:p>
                <a:pPr lvl="0"/>
                <a:r>
                  <a:rPr lang="de-DE" dirty="0"/>
                  <a:t>Vektor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𝑃</m:t>
                        </m:r>
                      </m:e>
                      <m:sub>
                        <m:r>
                          <a:rPr lang="de-DE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𝑗</m:t>
                        </m:r>
                      </m:sub>
                    </m:sSub>
                    <m:r>
                      <a:rPr lang="de-DE" b="0" i="1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de-DE" dirty="0">
                    <a:sym typeface="Wingdings" panose="05000000000000000000" pitchFamily="2" charset="2"/>
                  </a:rPr>
                  <a:t>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i="1" dirty="0">
                            <a:latin typeface="Cambria Math" panose="02040503050406030204" pitchFamily="18" charset="0"/>
                          </a:rPr>
                          <m:t>𝑡𝑗</m:t>
                        </m:r>
                      </m:sub>
                    </m:sSub>
                  </m:oMath>
                </a14:m>
                <a:endParaRPr lang="de-DE" dirty="0"/>
              </a:p>
              <a:p>
                <a:pPr lvl="0"/>
                <a:r>
                  <a:rPr lang="de-DE" dirty="0"/>
                  <a:t>zeitabhängige Funktionen für jeden Eintrag</a:t>
                </a:r>
              </a:p>
              <a:p>
                <a:pPr lvl="0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E20941D-3575-48BF-9257-6C6AA33FE6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185860D-856C-4DDF-A608-91AA557EEBEF}"/>
                  </a:ext>
                </a:extLst>
              </p:cNvPr>
              <p:cNvSpPr txBox="1"/>
              <p:nvPr/>
            </p:nvSpPr>
            <p:spPr>
              <a:xfrm>
                <a:off x="1761799" y="1825625"/>
                <a:ext cx="8216702" cy="1236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3200">
                                  <a:latin typeface="Cambria Math" panose="02040503050406030204" pitchFamily="18" charset="0"/>
                                </a:rPr>
                                <m:t>ⅆ</m:t>
                              </m:r>
                            </m:e>
                            <m:sup>
                              <m:r>
                                <a:rPr lang="de-DE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  <m:sSup>
                            <m:sSup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de-DE" sz="32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</m:num>
                        <m:den>
                          <m:r>
                            <a:rPr lang="de-DE" sz="3200" i="0">
                              <a:latin typeface="Cambria Math" panose="02040503050406030204" pitchFamily="18" charset="0"/>
                            </a:rPr>
                            <m:t>ⅆ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sSub>
                        <m:sSub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de-DE" sz="3200" i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de-DE" sz="32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 i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de-DE" sz="32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de-DE" sz="32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de-DE" sz="320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185860D-856C-4DDF-A608-91AA557EEB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799" y="1825625"/>
                <a:ext cx="8216702" cy="12361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2791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B7596-A12A-443F-B10B-19CAC267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Erweitertes </a:t>
            </a:r>
            <a:r>
              <a:rPr lang="de-DE" dirty="0" err="1"/>
              <a:t>Kuramoto</a:t>
            </a:r>
            <a:r>
              <a:rPr lang="de-DE" dirty="0"/>
              <a:t>-Modell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F4A36B-9E70-448B-8708-8D18ECB79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lvl="0"/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lvl="0"/>
            <a:endParaRPr lang="de-DE" dirty="0"/>
          </a:p>
          <a:p>
            <a:pPr lvl="0"/>
            <a:r>
              <a:rPr lang="de-DE" dirty="0"/>
              <a:t>Anpassung RK4 </a:t>
            </a:r>
          </a:p>
          <a:p>
            <a:pPr lvl="0"/>
            <a:r>
              <a:rPr lang="de-DE" dirty="0"/>
              <a:t>Implizit </a:t>
            </a:r>
            <a:r>
              <a:rPr lang="de-DE" dirty="0">
                <a:sym typeface="Wingdings" panose="05000000000000000000" pitchFamily="2" charset="2"/>
              </a:rPr>
              <a:t> Explizit zeitabhängig</a:t>
            </a:r>
            <a:endParaRPr lang="de-DE" dirty="0"/>
          </a:p>
          <a:p>
            <a:pPr lvl="0"/>
            <a:r>
              <a:rPr lang="de-DE" dirty="0"/>
              <a:t>Einführung Speicher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Modell physikalisch</a:t>
            </a:r>
          </a:p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BF1F2350-8C17-438C-A654-904F720FC884}"/>
                  </a:ext>
                </a:extLst>
              </p:cNvPr>
              <p:cNvSpPr txBox="1"/>
              <p:nvPr/>
            </p:nvSpPr>
            <p:spPr>
              <a:xfrm>
                <a:off x="838200" y="1664376"/>
                <a:ext cx="300643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0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dirty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BF1F2350-8C17-438C-A654-904F720FC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64376"/>
                <a:ext cx="3006436" cy="276999"/>
              </a:xfrm>
              <a:prstGeom prst="rect">
                <a:avLst/>
              </a:prstGeom>
              <a:blipFill>
                <a:blip r:embed="rId2"/>
                <a:stretch>
                  <a:fillRect t="-2222" b="-355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D99F3351-1CFF-4CAC-A3F2-DA4AB1DEF0C5}"/>
                  </a:ext>
                </a:extLst>
              </p:cNvPr>
              <p:cNvSpPr txBox="1"/>
              <p:nvPr/>
            </p:nvSpPr>
            <p:spPr>
              <a:xfrm flipH="1">
                <a:off x="1348476" y="2085898"/>
                <a:ext cx="3224442" cy="6223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D99F3351-1CFF-4CAC-A3F2-DA4AB1DEF0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348476" y="2085898"/>
                <a:ext cx="3224442" cy="6223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FBAFFD-D847-4B99-AFAC-D73F64338C6D}"/>
                  </a:ext>
                </a:extLst>
              </p:cNvPr>
              <p:cNvSpPr txBox="1"/>
              <p:nvPr/>
            </p:nvSpPr>
            <p:spPr>
              <a:xfrm flipH="1">
                <a:off x="1508636" y="2771171"/>
                <a:ext cx="2904121" cy="6223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num>
                            <m:den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86FBAFFD-D847-4B99-AFAC-D73F64338C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508636" y="2771171"/>
                <a:ext cx="2904121" cy="6223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02B5BF9-26FD-434A-B6DA-90A0CDD8F00C}"/>
                  </a:ext>
                </a:extLst>
              </p:cNvPr>
              <p:cNvSpPr txBox="1"/>
              <p:nvPr/>
            </p:nvSpPr>
            <p:spPr>
              <a:xfrm flipH="1">
                <a:off x="1108138" y="3537233"/>
                <a:ext cx="354628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de-DE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302B5BF9-26FD-434A-B6DA-90A0CDD8F0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108138" y="3537233"/>
                <a:ext cx="3546288" cy="276999"/>
              </a:xfrm>
              <a:prstGeom prst="rect">
                <a:avLst/>
              </a:prstGeom>
              <a:blipFill>
                <a:blip r:embed="rId5"/>
                <a:stretch>
                  <a:fillRect t="-2174" b="-326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4012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76BB050-88DB-4E8D-B6C9-C50826EA7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1004" y="365125"/>
            <a:ext cx="5652796" cy="1325563"/>
          </a:xfrm>
        </p:spPr>
        <p:txBody>
          <a:bodyPr/>
          <a:lstStyle/>
          <a:p>
            <a:r>
              <a:rPr lang="de-DE" dirty="0"/>
              <a:t>Unser Netzwerk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F6D50E0-583B-45FF-8E5F-2856766CCB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991" y="-155487"/>
            <a:ext cx="6595191" cy="7168974"/>
          </a:xfr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98F42-AD3B-4D36-A3BE-C7E839FBDA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-Hypothetisches Stromnetzwerk für Deutschland</a:t>
            </a:r>
          </a:p>
          <a:p>
            <a:pPr marL="0" indent="0">
              <a:buNone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Weniger Knoten für geringere Rechenzeit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Zeitlich veränderliche Leistung</a:t>
            </a:r>
          </a:p>
          <a:p>
            <a:pPr>
              <a:buFontTx/>
              <a:buChar char="-"/>
            </a:pPr>
            <a:endParaRPr lang="de-DE" dirty="0"/>
          </a:p>
          <a:p>
            <a:pPr>
              <a:buFontTx/>
              <a:buChar char="-"/>
            </a:pPr>
            <a:r>
              <a:rPr lang="de-DE" dirty="0"/>
              <a:t>Wasserspeicher </a:t>
            </a:r>
            <a:r>
              <a:rPr lang="de-DE" dirty="0">
                <a:sym typeface="Wingdings" panose="05000000000000000000" pitchFamily="2" charset="2"/>
              </a:rPr>
              <a:t> Energieerhaltung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8355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F6D50E0-583B-45FF-8E5F-2856766CCB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991" y="-155487"/>
            <a:ext cx="6595191" cy="7168974"/>
          </a:xfr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98F42-AD3B-4D36-A3BE-C7E839FBD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60059"/>
            <a:ext cx="5181600" cy="5916904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F43CDDB0-EC88-478E-AAA7-3E54E76A3290}"/>
              </a:ext>
            </a:extLst>
          </p:cNvPr>
          <p:cNvGrpSpPr/>
          <p:nvPr/>
        </p:nvGrpSpPr>
        <p:grpSpPr>
          <a:xfrm>
            <a:off x="5520261" y="348607"/>
            <a:ext cx="6115011" cy="6368356"/>
            <a:chOff x="5520261" y="348607"/>
            <a:chExt cx="6115011" cy="6368356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A9C7EAEE-20F6-45EC-A858-6245578A4997}"/>
                </a:ext>
              </a:extLst>
            </p:cNvPr>
            <p:cNvGrpSpPr/>
            <p:nvPr/>
          </p:nvGrpSpPr>
          <p:grpSpPr>
            <a:xfrm>
              <a:off x="5522755" y="351585"/>
              <a:ext cx="2374346" cy="1080000"/>
              <a:chOff x="5522755" y="351585"/>
              <a:chExt cx="2374346" cy="1080000"/>
            </a:xfrm>
          </p:grpSpPr>
          <p:pic>
            <p:nvPicPr>
              <p:cNvPr id="21" name="Grafik 20" descr="Ein Bild, das Objekt enthält.&#10;&#10;Automatisch generierte Beschreibung">
                <a:extLst>
                  <a:ext uri="{FF2B5EF4-FFF2-40B4-BE49-F238E27FC236}">
                    <a16:creationId xmlns:a16="http://schemas.microsoft.com/office/drawing/2014/main" id="{76F380C6-1ADF-4DA6-8AC7-8117328279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2755" y="351585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D5812E1-F1E2-44FF-A090-6ED9BFDBEED0}"/>
                  </a:ext>
                </a:extLst>
              </p:cNvPr>
              <p:cNvSpPr txBox="1"/>
              <p:nvPr/>
            </p:nvSpPr>
            <p:spPr>
              <a:xfrm>
                <a:off x="6693452" y="706919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Großstadt</a:t>
                </a:r>
              </a:p>
            </p:txBody>
          </p:sp>
        </p:grp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EA71E7FB-DB94-46B1-AEC3-1F24CDD4E4D6}"/>
                </a:ext>
              </a:extLst>
            </p:cNvPr>
            <p:cNvGrpSpPr/>
            <p:nvPr/>
          </p:nvGrpSpPr>
          <p:grpSpPr>
            <a:xfrm>
              <a:off x="5522754" y="1523111"/>
              <a:ext cx="2394270" cy="1080000"/>
              <a:chOff x="5522754" y="1523111"/>
              <a:chExt cx="2394270" cy="1080000"/>
            </a:xfrm>
          </p:grpSpPr>
          <p:pic>
            <p:nvPicPr>
              <p:cNvPr id="10" name="Grafik 9">
                <a:extLst>
                  <a:ext uri="{FF2B5EF4-FFF2-40B4-BE49-F238E27FC236}">
                    <a16:creationId xmlns:a16="http://schemas.microsoft.com/office/drawing/2014/main" id="{78686267-2291-4053-848F-330A039C68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2754" y="1523111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2FE113E8-0649-42E9-9D88-F6103F9C855F}"/>
                  </a:ext>
                </a:extLst>
              </p:cNvPr>
              <p:cNvSpPr txBox="1"/>
              <p:nvPr/>
            </p:nvSpPr>
            <p:spPr>
              <a:xfrm>
                <a:off x="6713375" y="1878445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Kleinstadt</a:t>
                </a:r>
              </a:p>
            </p:txBody>
          </p: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CCB91DBA-38CE-4184-AEAF-70E551B45258}"/>
                </a:ext>
              </a:extLst>
            </p:cNvPr>
            <p:cNvGrpSpPr/>
            <p:nvPr/>
          </p:nvGrpSpPr>
          <p:grpSpPr>
            <a:xfrm>
              <a:off x="5520783" y="2739092"/>
              <a:ext cx="2208264" cy="1080000"/>
              <a:chOff x="5520783" y="2739092"/>
              <a:chExt cx="2208264" cy="1080000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03A435CA-264C-4BA0-BEE6-CBE5832801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783" y="2739092"/>
                <a:ext cx="996062" cy="1080000"/>
              </a:xfrm>
              <a:prstGeom prst="rect">
                <a:avLst/>
              </a:prstGeom>
            </p:spPr>
          </p:pic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3DB9DC5-1719-4777-990B-565B2E0897AD}"/>
                  </a:ext>
                </a:extLst>
              </p:cNvPr>
              <p:cNvSpPr txBox="1"/>
              <p:nvPr/>
            </p:nvSpPr>
            <p:spPr>
              <a:xfrm>
                <a:off x="6716676" y="3094426"/>
                <a:ext cx="10123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Münster</a:t>
                </a:r>
              </a:p>
            </p:txBody>
          </p: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2CF6F55F-A249-4968-9F7D-EB415E68AB8B}"/>
                </a:ext>
              </a:extLst>
            </p:cNvPr>
            <p:cNvGrpSpPr/>
            <p:nvPr/>
          </p:nvGrpSpPr>
          <p:grpSpPr>
            <a:xfrm>
              <a:off x="5520261" y="4326164"/>
              <a:ext cx="2346411" cy="1080000"/>
              <a:chOff x="5520261" y="4326164"/>
              <a:chExt cx="2346411" cy="1080000"/>
            </a:xfrm>
          </p:grpSpPr>
          <p:pic>
            <p:nvPicPr>
              <p:cNvPr id="16" name="Grafik 15" descr="Ein Bild, das Objekt enthält.&#10;&#10;Automatisch generierte Beschreibung">
                <a:extLst>
                  <a:ext uri="{FF2B5EF4-FFF2-40B4-BE49-F238E27FC236}">
                    <a16:creationId xmlns:a16="http://schemas.microsoft.com/office/drawing/2014/main" id="{7BC8B7D4-E50B-445F-8776-9CFAB730BB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261" y="4326164"/>
                <a:ext cx="996584" cy="1080000"/>
              </a:xfrm>
              <a:prstGeom prst="rect">
                <a:avLst/>
              </a:prstGeom>
            </p:spPr>
          </p:pic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51376188-0EA8-44CE-A930-19FA33E30F28}"/>
                  </a:ext>
                </a:extLst>
              </p:cNvPr>
              <p:cNvSpPr txBox="1"/>
              <p:nvPr/>
            </p:nvSpPr>
            <p:spPr>
              <a:xfrm>
                <a:off x="6663023" y="4681498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Solarpark</a:t>
                </a:r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722D164E-193A-4AE9-BBEB-5A26A6DD4485}"/>
                </a:ext>
              </a:extLst>
            </p:cNvPr>
            <p:cNvGrpSpPr/>
            <p:nvPr/>
          </p:nvGrpSpPr>
          <p:grpSpPr>
            <a:xfrm>
              <a:off x="5520261" y="5636963"/>
              <a:ext cx="2376840" cy="1080000"/>
              <a:chOff x="5520261" y="5636963"/>
              <a:chExt cx="2376840" cy="1080000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09E7EE2-7AF5-4D93-8C72-B2A418BF64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0261" y="5636963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82A968A4-F334-4DEA-94D8-B21188B89E82}"/>
                  </a:ext>
                </a:extLst>
              </p:cNvPr>
              <p:cNvSpPr txBox="1"/>
              <p:nvPr/>
            </p:nvSpPr>
            <p:spPr>
              <a:xfrm>
                <a:off x="6693452" y="6077631"/>
                <a:ext cx="1203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Windkraft</a:t>
                </a:r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7013A862-E5D7-4F5D-807D-09FC7565466C}"/>
                </a:ext>
              </a:extLst>
            </p:cNvPr>
            <p:cNvGrpSpPr/>
            <p:nvPr/>
          </p:nvGrpSpPr>
          <p:grpSpPr>
            <a:xfrm>
              <a:off x="8763000" y="348607"/>
              <a:ext cx="2872272" cy="1080000"/>
              <a:chOff x="8763000" y="348607"/>
              <a:chExt cx="2872272" cy="1080000"/>
            </a:xfrm>
          </p:grpSpPr>
          <p:pic>
            <p:nvPicPr>
              <p:cNvPr id="12" name="Grafik 11" descr="Ein Bild, das Licht enthält.&#10;&#10;Automatisch generierte Beschreibung">
                <a:extLst>
                  <a:ext uri="{FF2B5EF4-FFF2-40B4-BE49-F238E27FC236}">
                    <a16:creationId xmlns:a16="http://schemas.microsoft.com/office/drawing/2014/main" id="{5F30961D-7A0C-40B7-981F-90F5AD4F35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3000" y="348607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7" name="Textfeld 26">
                <a:extLst>
                  <a:ext uri="{FF2B5EF4-FFF2-40B4-BE49-F238E27FC236}">
                    <a16:creationId xmlns:a16="http://schemas.microsoft.com/office/drawing/2014/main" id="{485FC73A-9EEC-480C-B55B-C3370A0C99E7}"/>
                  </a:ext>
                </a:extLst>
              </p:cNvPr>
              <p:cNvSpPr txBox="1"/>
              <p:nvPr/>
            </p:nvSpPr>
            <p:spPr>
              <a:xfrm>
                <a:off x="9937101" y="706919"/>
                <a:ext cx="16981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Kohlekraftwerk</a:t>
                </a:r>
              </a:p>
            </p:txBody>
          </p:sp>
        </p:grpSp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858CFE95-62F7-4CCE-9B2F-F24E102FB6C3}"/>
                </a:ext>
              </a:extLst>
            </p:cNvPr>
            <p:cNvGrpSpPr/>
            <p:nvPr/>
          </p:nvGrpSpPr>
          <p:grpSpPr>
            <a:xfrm>
              <a:off x="8763000" y="1538464"/>
              <a:ext cx="2872272" cy="1080000"/>
              <a:chOff x="8763000" y="1538464"/>
              <a:chExt cx="2872272" cy="1080000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C820C09D-30ED-47A3-8FC7-CB924F408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3000" y="1538464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F08511AF-CBF4-439E-A5B7-1E2C7ED64EBD}"/>
                  </a:ext>
                </a:extLst>
              </p:cNvPr>
              <p:cNvSpPr txBox="1"/>
              <p:nvPr/>
            </p:nvSpPr>
            <p:spPr>
              <a:xfrm>
                <a:off x="9937101" y="1893798"/>
                <a:ext cx="16981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Atomkraftwerk</a:t>
                </a:r>
              </a:p>
            </p:txBody>
          </p:sp>
        </p:grpSp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DF1518BD-8870-4406-AB0F-614F26301C25}"/>
                </a:ext>
              </a:extLst>
            </p:cNvPr>
            <p:cNvGrpSpPr/>
            <p:nvPr/>
          </p:nvGrpSpPr>
          <p:grpSpPr>
            <a:xfrm>
              <a:off x="8762999" y="4326164"/>
              <a:ext cx="2832761" cy="1080000"/>
              <a:chOff x="8762999" y="4326164"/>
              <a:chExt cx="2832761" cy="1080000"/>
            </a:xfrm>
          </p:grpSpPr>
          <p:pic>
            <p:nvPicPr>
              <p:cNvPr id="18" name="Grafik 17">
                <a:extLst>
                  <a:ext uri="{FF2B5EF4-FFF2-40B4-BE49-F238E27FC236}">
                    <a16:creationId xmlns:a16="http://schemas.microsoft.com/office/drawing/2014/main" id="{3991BB19-C768-438D-945D-186C405A6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2999" y="4326164"/>
                <a:ext cx="994091" cy="1080000"/>
              </a:xfrm>
              <a:prstGeom prst="rect">
                <a:avLst/>
              </a:prstGeom>
            </p:spPr>
          </p:pic>
          <p:sp>
            <p:nvSpPr>
              <p:cNvPr id="29" name="Textfeld 28">
                <a:extLst>
                  <a:ext uri="{FF2B5EF4-FFF2-40B4-BE49-F238E27FC236}">
                    <a16:creationId xmlns:a16="http://schemas.microsoft.com/office/drawing/2014/main" id="{F1AE37CC-1A0D-4B6E-BC76-BDFD54256753}"/>
                  </a:ext>
                </a:extLst>
              </p:cNvPr>
              <p:cNvSpPr txBox="1"/>
              <p:nvPr/>
            </p:nvSpPr>
            <p:spPr>
              <a:xfrm>
                <a:off x="9937101" y="4681498"/>
                <a:ext cx="16586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Wasserspeicher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0795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6A0F42-62FE-4825-AB18-7CDAAD0D8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endParaRPr lang="de-DE" dirty="0"/>
          </a:p>
        </p:txBody>
      </p:sp>
      <p:pic>
        <p:nvPicPr>
          <p:cNvPr id="5" name="video_komprimiert">
            <a:hlinkClick r:id="" action="ppaction://media"/>
            <a:extLst>
              <a:ext uri="{FF2B5EF4-FFF2-40B4-BE49-F238E27FC236}">
                <a16:creationId xmlns:a16="http://schemas.microsoft.com/office/drawing/2014/main" id="{36CE7858-A5FB-4550-BB2F-59AF99A2C774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5513" y="0"/>
            <a:ext cx="12236815" cy="6858000"/>
          </a:xfrm>
        </p:spPr>
      </p:pic>
    </p:spTree>
    <p:extLst>
      <p:ext uri="{BB962C8B-B14F-4D97-AF65-F5344CB8AC3E}">
        <p14:creationId xmlns:p14="http://schemas.microsoft.com/office/powerpoint/2010/main" val="374201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122999-7331-4078-9E0D-A0573A751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A17C73-03EF-40C8-89D5-C695E0B0D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Desynchronisationsgründe: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Leistungsveränderung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Position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Anzahl gleichzeitiger Änderungen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Vorbeugungen: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Vorausplanung  Kompensation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>
                <a:sym typeface="Wingdings" panose="05000000000000000000" pitchFamily="2" charset="2"/>
              </a:rPr>
              <a:t>Erzeugerverteilung </a:t>
            </a:r>
          </a:p>
          <a:p>
            <a:pPr>
              <a:buFont typeface="Wingdings" panose="05000000000000000000" pitchFamily="2" charset="2"/>
              <a:buChar char="Ø"/>
            </a:pPr>
            <a:endParaRPr lang="de-DE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18210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FAD4954-D51D-4C33-A4DA-8F64597AF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5D9AADD-5E0A-4E22-986A-EE5386FD2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Kapazität des Speichers? Welche Art des Speichers?</a:t>
            </a:r>
          </a:p>
          <a:p>
            <a:r>
              <a:rPr lang="de-DE" dirty="0"/>
              <a:t>Realistisch? (Speicher, Leistungsverlauf AKW, Verhältnisse)</a:t>
            </a:r>
          </a:p>
          <a:p>
            <a:r>
              <a:rPr lang="de-DE" dirty="0"/>
              <a:t>Smart-Grid</a:t>
            </a:r>
          </a:p>
          <a:p>
            <a:r>
              <a:rPr lang="de-DE" dirty="0"/>
              <a:t>Kombination beider Modelle:</a:t>
            </a:r>
          </a:p>
          <a:p>
            <a:pPr lvl="1"/>
            <a:r>
              <a:rPr lang="de-DE" dirty="0"/>
              <a:t>zeitabhängige Leistungen + zeitabhängige Kopplung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66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Breitbild</PresentationFormat>
  <Paragraphs>59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Wingdings</vt:lpstr>
      <vt:lpstr>Office</vt:lpstr>
      <vt:lpstr>Erneuerbare Energien</vt:lpstr>
      <vt:lpstr>Motivation</vt:lpstr>
      <vt:lpstr>Erweitertes Kuramoto-Modell</vt:lpstr>
      <vt:lpstr>Erweitertes Kuramoto-Modell</vt:lpstr>
      <vt:lpstr>Unser Netzwerk</vt:lpstr>
      <vt:lpstr>PowerPoint-Präsentation</vt:lpstr>
      <vt:lpstr>PowerPoint-Präsentation</vt:lpstr>
      <vt:lpstr>Fazit</vt:lpstr>
      <vt:lpstr>Ausblick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Erneuerbare Energien</dc:title>
  <dc:creator>gerrit m</dc:creator>
  <cp:lastModifiedBy>gerrit m</cp:lastModifiedBy>
  <cp:revision>22</cp:revision>
  <dcterms:created xsi:type="dcterms:W3CDTF">2019-07-01T17:18:14Z</dcterms:created>
  <dcterms:modified xsi:type="dcterms:W3CDTF">2019-07-02T16:28:42Z</dcterms:modified>
</cp:coreProperties>
</file>

<file path=docProps/thumbnail.jpeg>
</file>